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4" r:id="rId9"/>
    <p:sldId id="267" r:id="rId10"/>
    <p:sldId id="265" r:id="rId11"/>
    <p:sldId id="268" r:id="rId12"/>
    <p:sldId id="266" r:id="rId13"/>
    <p:sldId id="269" r:id="rId14"/>
    <p:sldId id="270"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2" d="100"/>
          <a:sy n="82" d="100"/>
        </p:scale>
        <p:origin x="-1464"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84C9A80-46FC-4A60-89C0-724B7295097C}" type="datetimeFigureOut">
              <a:rPr lang="ar-IQ" smtClean="0"/>
              <a:t>01/08/1438</a:t>
            </a:fld>
            <a:endParaRPr lang="ar-IQ"/>
          </a:p>
        </p:txBody>
      </p:sp>
      <p:sp>
        <p:nvSpPr>
          <p:cNvPr id="17" name="Footer Placeholder 16"/>
          <p:cNvSpPr>
            <a:spLocks noGrp="1"/>
          </p:cNvSpPr>
          <p:nvPr>
            <p:ph type="ftr" sz="quarter" idx="11"/>
          </p:nvPr>
        </p:nvSpPr>
        <p:spPr/>
        <p:txBody>
          <a:bodyPr/>
          <a:lstStyle/>
          <a:p>
            <a:endParaRPr lang="ar-IQ"/>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32BB0EC-1129-4B5C-9339-825965985014}" type="slidenum">
              <a:rPr lang="ar-IQ" smtClean="0"/>
              <a:t>‹#›</a:t>
            </a:fld>
            <a:endParaRPr lang="ar-IQ"/>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4C9A80-46FC-4A60-89C0-724B7295097C}" type="datetimeFigureOut">
              <a:rPr lang="ar-IQ" smtClean="0"/>
              <a:t>01/08/1438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32BB0EC-1129-4B5C-9339-825965985014}"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32BB0EC-1129-4B5C-9339-825965985014}" type="slidenum">
              <a:rPr lang="ar-IQ" smtClean="0"/>
              <a:t>‹#›</a:t>
            </a:fld>
            <a:endParaRPr lang="ar-IQ"/>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4C9A80-46FC-4A60-89C0-724B7295097C}" type="datetimeFigureOut">
              <a:rPr lang="ar-IQ" smtClean="0"/>
              <a:t>01/08/1438</a:t>
            </a:fld>
            <a:endParaRPr lang="ar-IQ"/>
          </a:p>
        </p:txBody>
      </p:sp>
      <p:sp>
        <p:nvSpPr>
          <p:cNvPr id="5" name="Footer Placeholder 4"/>
          <p:cNvSpPr>
            <a:spLocks noGrp="1"/>
          </p:cNvSpPr>
          <p:nvPr>
            <p:ph type="ftr" sz="quarter" idx="11"/>
          </p:nvPr>
        </p:nvSpPr>
        <p:spPr/>
        <p:txBody>
          <a:bodyPr/>
          <a:lstStyle/>
          <a:p>
            <a:endParaRPr lang="ar-IQ"/>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84C9A80-46FC-4A60-89C0-724B7295097C}" type="datetimeFigureOut">
              <a:rPr lang="ar-IQ" smtClean="0"/>
              <a:t>01/08/1438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4361688" y="1026372"/>
            <a:ext cx="457200" cy="441325"/>
          </a:xfrm>
        </p:spPr>
        <p:txBody>
          <a:bodyPr/>
          <a:lstStyle/>
          <a:p>
            <a:fld id="{C32BB0EC-1129-4B5C-9339-825965985014}" type="slidenum">
              <a:rPr lang="ar-IQ" smtClean="0"/>
              <a:t>‹#›</a:t>
            </a:fld>
            <a:endParaRPr lang="ar-IQ"/>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ar-IQ"/>
          </a:p>
        </p:txBody>
      </p:sp>
      <p:sp>
        <p:nvSpPr>
          <p:cNvPr id="4" name="Date Placeholder 3"/>
          <p:cNvSpPr>
            <a:spLocks noGrp="1"/>
          </p:cNvSpPr>
          <p:nvPr>
            <p:ph type="dt" sz="half" idx="10"/>
          </p:nvPr>
        </p:nvSpPr>
        <p:spPr/>
        <p:txBody>
          <a:bodyPr/>
          <a:lstStyle/>
          <a:p>
            <a:fld id="{C84C9A80-46FC-4A60-89C0-724B7295097C}" type="datetimeFigureOut">
              <a:rPr lang="ar-IQ" smtClean="0"/>
              <a:t>01/08/1438</a:t>
            </a:fld>
            <a:endParaRPr lang="ar-IQ"/>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32BB0EC-1129-4B5C-9339-825965985014}" type="slidenum">
              <a:rPr lang="ar-IQ" smtClean="0"/>
              <a:t>‹#›</a:t>
            </a:fld>
            <a:endParaRPr lang="ar-IQ"/>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84C9A80-46FC-4A60-89C0-724B7295097C}" type="datetimeFigureOut">
              <a:rPr lang="ar-IQ" smtClean="0"/>
              <a:t>01/08/1438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32BB0EC-1129-4B5C-9339-825965985014}" type="slidenum">
              <a:rPr lang="ar-IQ" smtClean="0"/>
              <a:t>‹#›</a:t>
            </a:fld>
            <a:endParaRPr lang="ar-IQ"/>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84C9A80-46FC-4A60-89C0-724B7295097C}" type="datetimeFigureOut">
              <a:rPr lang="ar-IQ" smtClean="0"/>
              <a:t>01/08/1438</a:t>
            </a:fld>
            <a:endParaRPr lang="ar-IQ"/>
          </a:p>
        </p:txBody>
      </p:sp>
      <p:sp>
        <p:nvSpPr>
          <p:cNvPr id="8" name="Footer Placeholder 7"/>
          <p:cNvSpPr>
            <a:spLocks noGrp="1"/>
          </p:cNvSpPr>
          <p:nvPr>
            <p:ph type="ftr" sz="quarter" idx="11"/>
          </p:nvPr>
        </p:nvSpPr>
        <p:spPr>
          <a:xfrm>
            <a:off x="304800" y="6409944"/>
            <a:ext cx="3581400" cy="365760"/>
          </a:xfrm>
        </p:spPr>
        <p:txBody>
          <a:bodyPr/>
          <a:lstStyle/>
          <a:p>
            <a:endParaRPr lang="ar-IQ"/>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32BB0EC-1129-4B5C-9339-825965985014}" type="slidenum">
              <a:rPr lang="ar-IQ" smtClean="0"/>
              <a:t>‹#›</a:t>
            </a:fld>
            <a:endParaRPr lang="ar-IQ"/>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4C9A80-46FC-4A60-89C0-724B7295097C}" type="datetimeFigureOut">
              <a:rPr lang="ar-IQ" smtClean="0"/>
              <a:t>01/08/1438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a:xfrm>
            <a:off x="4343400" y="1036020"/>
            <a:ext cx="457200" cy="441325"/>
          </a:xfrm>
        </p:spPr>
        <p:txBody>
          <a:bodyPr/>
          <a:lstStyle/>
          <a:p>
            <a:fld id="{C32BB0EC-1129-4B5C-9339-825965985014}"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84C9A80-46FC-4A60-89C0-724B7295097C}" type="datetimeFigureOut">
              <a:rPr lang="ar-IQ" smtClean="0"/>
              <a:t>01/08/1438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32BB0EC-1129-4B5C-9339-825965985014}"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32BB0EC-1129-4B5C-9339-825965985014}" type="slidenum">
              <a:rPr lang="ar-IQ" smtClean="0"/>
              <a:t>‹#›</a:t>
            </a:fld>
            <a:endParaRPr lang="ar-IQ"/>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84C9A80-46FC-4A60-89C0-724B7295097C}" type="datetimeFigureOut">
              <a:rPr lang="ar-IQ" smtClean="0"/>
              <a:t>01/08/1438</a:t>
            </a:fld>
            <a:endParaRPr lang="ar-IQ"/>
          </a:p>
        </p:txBody>
      </p:sp>
      <p:sp>
        <p:nvSpPr>
          <p:cNvPr id="6" name="Footer Placeholder 5"/>
          <p:cNvSpPr>
            <a:spLocks noGrp="1"/>
          </p:cNvSpPr>
          <p:nvPr>
            <p:ph type="ftr" sz="quarter" idx="11"/>
          </p:nvPr>
        </p:nvSpPr>
        <p:spPr>
          <a:xfrm>
            <a:off x="301752" y="6410848"/>
            <a:ext cx="3383280" cy="365760"/>
          </a:xfrm>
        </p:spPr>
        <p:txBody>
          <a:bodyPr/>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32BB0EC-1129-4B5C-9339-825965985014}" type="slidenum">
              <a:rPr lang="ar-IQ" smtClean="0"/>
              <a:t>‹#›</a:t>
            </a:fld>
            <a:endParaRPr lang="ar-IQ"/>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84C9A80-46FC-4A60-89C0-724B7295097C}" type="datetimeFigureOut">
              <a:rPr lang="ar-IQ" smtClean="0"/>
              <a:t>01/08/1438</a:t>
            </a:fld>
            <a:endParaRPr lang="ar-IQ"/>
          </a:p>
        </p:txBody>
      </p:sp>
      <p:sp>
        <p:nvSpPr>
          <p:cNvPr id="6" name="Footer Placeholder 5"/>
          <p:cNvSpPr>
            <a:spLocks noGrp="1"/>
          </p:cNvSpPr>
          <p:nvPr>
            <p:ph type="ftr" sz="quarter" idx="11"/>
          </p:nvPr>
        </p:nvSpPr>
        <p:spPr>
          <a:xfrm>
            <a:off x="301752" y="6410848"/>
            <a:ext cx="3584448" cy="365760"/>
          </a:xfrm>
        </p:spPr>
        <p:txBody>
          <a:bodyPr/>
          <a:lstStyle/>
          <a:p>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84C9A80-46FC-4A60-89C0-724B7295097C}" type="datetimeFigureOut">
              <a:rPr lang="ar-IQ" smtClean="0"/>
              <a:t>01/08/1438</a:t>
            </a:fld>
            <a:endParaRPr lang="ar-IQ"/>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IQ"/>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32BB0EC-1129-4B5C-9339-825965985014}" type="slidenum">
              <a:rPr lang="ar-IQ" smtClean="0"/>
              <a:t>‹#›</a:t>
            </a:fld>
            <a:endParaRPr lang="ar-IQ"/>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a:t>COMPRESSIBLE FLOW</a:t>
            </a:r>
            <a:endParaRPr lang="en-US" dirty="0"/>
          </a:p>
          <a:p>
            <a:endParaRPr lang="ar-IQ" dirty="0"/>
          </a:p>
        </p:txBody>
      </p:sp>
      <p:sp>
        <p:nvSpPr>
          <p:cNvPr id="2" name="Title 1"/>
          <p:cNvSpPr>
            <a:spLocks noGrp="1"/>
          </p:cNvSpPr>
          <p:nvPr>
            <p:ph type="ctrTitle"/>
          </p:nvPr>
        </p:nvSpPr>
        <p:spPr/>
        <p:txBody>
          <a:bodyPr/>
          <a:lstStyle/>
          <a:p>
            <a:r>
              <a:rPr lang="en-US" dirty="0" smtClean="0"/>
              <a:t>Fluid flow</a:t>
            </a:r>
            <a:endParaRPr lang="ar-IQ" dirty="0"/>
          </a:p>
        </p:txBody>
      </p:sp>
    </p:spTree>
    <p:extLst>
      <p:ext uri="{BB962C8B-B14F-4D97-AF65-F5344CB8AC3E}">
        <p14:creationId xmlns:p14="http://schemas.microsoft.com/office/powerpoint/2010/main" val="3694321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67544" y="1124744"/>
            <a:ext cx="5328592" cy="4608512"/>
          </a:xfrm>
          <a:prstGeom prst="rect">
            <a:avLst/>
          </a:prstGeom>
          <a:noFill/>
          <a:ln>
            <a:noFill/>
          </a:ln>
          <a:effectLst>
            <a:outerShdw blurRad="107950" dist="12700" dir="5400000" algn="ctr">
              <a:srgbClr val="000000"/>
            </a:outerShdw>
          </a:effectLst>
        </p:spPr>
      </p:pic>
      <p:pic>
        <p:nvPicPr>
          <p:cNvPr id="3" name="Picture 2"/>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940152" y="1484784"/>
            <a:ext cx="2736304" cy="2808312"/>
          </a:xfrm>
          <a:prstGeom prst="rect">
            <a:avLst/>
          </a:prstGeom>
          <a:noFill/>
          <a:ln>
            <a:solidFill>
              <a:schemeClr val="tx1"/>
            </a:solidFill>
          </a:ln>
        </p:spPr>
      </p:pic>
    </p:spTree>
    <p:extLst>
      <p:ext uri="{BB962C8B-B14F-4D97-AF65-F5344CB8AC3E}">
        <p14:creationId xmlns:p14="http://schemas.microsoft.com/office/powerpoint/2010/main" val="1110643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907704" y="1412776"/>
            <a:ext cx="5688632" cy="3068737"/>
          </a:xfrm>
          <a:prstGeom prst="rect">
            <a:avLst/>
          </a:prstGeom>
          <a:noFill/>
          <a:ln>
            <a:solidFill>
              <a:schemeClr val="tx1"/>
            </a:solidFill>
          </a:ln>
        </p:spPr>
      </p:pic>
    </p:spTree>
    <p:extLst>
      <p:ext uri="{BB962C8B-B14F-4D97-AF65-F5344CB8AC3E}">
        <p14:creationId xmlns:p14="http://schemas.microsoft.com/office/powerpoint/2010/main" val="394743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b="1610"/>
          <a:stretch/>
        </p:blipFill>
        <p:spPr bwMode="auto">
          <a:xfrm>
            <a:off x="467544" y="404664"/>
            <a:ext cx="7992888" cy="5400600"/>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113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l="4685" r="2895"/>
          <a:stretch/>
        </p:blipFill>
        <p:spPr bwMode="auto">
          <a:xfrm>
            <a:off x="2339752" y="1124744"/>
            <a:ext cx="3831109" cy="4213825"/>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2847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l="5714" r="2337"/>
          <a:stretch/>
        </p:blipFill>
        <p:spPr bwMode="auto">
          <a:xfrm>
            <a:off x="1547664" y="404664"/>
            <a:ext cx="5616624" cy="5760639"/>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2178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12968" cy="2169825"/>
          </a:xfrm>
          <a:prstGeom prst="rect">
            <a:avLst/>
          </a:prstGeom>
        </p:spPr>
        <p:txBody>
          <a:bodyPr wrap="square">
            <a:spAutoFit/>
          </a:bodyPr>
          <a:lstStyle/>
          <a:p>
            <a:pPr algn="just" rtl="0"/>
            <a:r>
              <a:rPr lang="en-US" b="1" dirty="0"/>
              <a:t>Introduction</a:t>
            </a:r>
            <a:endParaRPr lang="en-US" dirty="0"/>
          </a:p>
          <a:p>
            <a:pPr marL="285750" indent="-285750" algn="just" rtl="0">
              <a:buFont typeface="Arial" pitchFamily="34" charset="0"/>
              <a:buChar char="•"/>
            </a:pPr>
            <a:r>
              <a:rPr lang="en-US" dirty="0" smtClean="0"/>
              <a:t>Fluids flow which involve </a:t>
            </a:r>
            <a:r>
              <a:rPr lang="en-US" dirty="0"/>
              <a:t>significant changes in </a:t>
            </a:r>
            <a:r>
              <a:rPr lang="en-US" dirty="0" smtClean="0"/>
              <a:t>density are </a:t>
            </a:r>
            <a:r>
              <a:rPr lang="en-US" dirty="0"/>
              <a:t>called </a:t>
            </a:r>
            <a:r>
              <a:rPr lang="en-US" i="1" dirty="0"/>
              <a:t>compressible </a:t>
            </a:r>
            <a:r>
              <a:rPr lang="en-US" i="1" dirty="0" smtClean="0"/>
              <a:t>flows</a:t>
            </a:r>
          </a:p>
          <a:p>
            <a:pPr marL="285750" indent="-285750" algn="just" rtl="0">
              <a:lnSpc>
                <a:spcPct val="150000"/>
              </a:lnSpc>
              <a:buFont typeface="Arial" pitchFamily="34" charset="0"/>
              <a:buChar char="•"/>
            </a:pPr>
            <a:r>
              <a:rPr lang="en-US" dirty="0" smtClean="0"/>
              <a:t>They </a:t>
            </a:r>
            <a:r>
              <a:rPr lang="en-US" dirty="0"/>
              <a:t>are </a:t>
            </a:r>
            <a:r>
              <a:rPr lang="en-US" dirty="0" smtClean="0"/>
              <a:t>encountered </a:t>
            </a:r>
            <a:r>
              <a:rPr lang="en-US" dirty="0"/>
              <a:t>in devices that involve the flow of gases at very high speeds. Compressible flow combines fluid dynamics and thermodynamics in </a:t>
            </a:r>
            <a:r>
              <a:rPr lang="en-US" dirty="0" smtClean="0"/>
              <a:t>that</a:t>
            </a:r>
          </a:p>
          <a:p>
            <a:pPr marL="285750" indent="-285750" algn="just" rtl="0">
              <a:lnSpc>
                <a:spcPct val="150000"/>
              </a:lnSpc>
              <a:buFont typeface="Arial" pitchFamily="34" charset="0"/>
              <a:buChar char="•"/>
            </a:pPr>
            <a:r>
              <a:rPr lang="en-US" dirty="0" smtClean="0"/>
              <a:t>both </a:t>
            </a:r>
            <a:r>
              <a:rPr lang="en-US" dirty="0"/>
              <a:t>are necessary to the development of the required theoretical background. </a:t>
            </a:r>
          </a:p>
        </p:txBody>
      </p:sp>
      <mc:AlternateContent xmlns:mc="http://schemas.openxmlformats.org/markup-compatibility/2006" xmlns:a14="http://schemas.microsoft.com/office/drawing/2010/main">
        <mc:Choice Requires="a14">
          <p:sp>
            <p:nvSpPr>
              <p:cNvPr id="3" name="Rectangle 2"/>
              <p:cNvSpPr/>
              <p:nvPr/>
            </p:nvSpPr>
            <p:spPr>
              <a:xfrm>
                <a:off x="210230" y="2564904"/>
                <a:ext cx="8682249" cy="2602764"/>
              </a:xfrm>
              <a:prstGeom prst="rect">
                <a:avLst/>
              </a:prstGeom>
            </p:spPr>
            <p:txBody>
              <a:bodyPr wrap="square">
                <a:spAutoFit/>
              </a:bodyPr>
              <a:lstStyle/>
              <a:p>
                <a:pPr algn="just" rtl="0"/>
                <a:r>
                  <a:rPr lang="en-US" b="1" dirty="0"/>
                  <a:t>Stagnation properties</a:t>
                </a:r>
                <a:endParaRPr lang="en-US" dirty="0"/>
              </a:p>
              <a:p>
                <a:pPr algn="just" rtl="0"/>
                <a:r>
                  <a:rPr lang="en-US" dirty="0"/>
                  <a:t>the enthalpy represents the total energy of a </a:t>
                </a:r>
                <a:r>
                  <a:rPr lang="en-US" dirty="0" smtClean="0"/>
                  <a:t>fluid </a:t>
                </a:r>
                <a14:m>
                  <m:oMath xmlns:m="http://schemas.openxmlformats.org/officeDocument/2006/math">
                    <m:r>
                      <a:rPr lang="en-US" i="1">
                        <a:latin typeface="Cambria Math"/>
                      </a:rPr>
                      <m:t>h</m:t>
                    </m:r>
                    <m:r>
                      <a:rPr lang="en-US" i="1">
                        <a:latin typeface="Cambria Math"/>
                      </a:rPr>
                      <m:t>=</m:t>
                    </m:r>
                    <m:r>
                      <a:rPr lang="en-US" i="1">
                        <a:latin typeface="Cambria Math"/>
                      </a:rPr>
                      <m:t>𝑢</m:t>
                    </m:r>
                    <m:r>
                      <a:rPr lang="en-US" i="1">
                        <a:latin typeface="Cambria Math"/>
                      </a:rPr>
                      <m:t>+</m:t>
                    </m:r>
                    <m:r>
                      <a:rPr lang="en-US" i="1">
                        <a:latin typeface="Cambria Math"/>
                      </a:rPr>
                      <m:t>𝑃𝑣</m:t>
                    </m:r>
                  </m:oMath>
                </a14:m>
                <a:r>
                  <a:rPr lang="en-US" dirty="0"/>
                  <a:t>. Whenever the kinetic and potential energies of the fluid are negligible</a:t>
                </a:r>
                <a:r>
                  <a:rPr lang="en-US" dirty="0" smtClean="0"/>
                  <a:t>. </a:t>
                </a:r>
              </a:p>
              <a:p>
                <a:pPr algn="just" rtl="0"/>
                <a:r>
                  <a:rPr lang="en-US" dirty="0" smtClean="0"/>
                  <a:t>For </a:t>
                </a:r>
                <a:r>
                  <a:rPr lang="en-US" dirty="0"/>
                  <a:t>high-speed flows, the potential energy of the fluid is still negligible, but the kinetic energy is not. In such cases, it is convenient to combine the enthalpy and the kinetic energy of the fluid into a single term called stagnation (or total) enthalpy h</a:t>
                </a:r>
                <a:r>
                  <a:rPr lang="en-US" baseline="-25000" dirty="0"/>
                  <a:t>o</a:t>
                </a:r>
                <a:r>
                  <a:rPr lang="en-US" dirty="0"/>
                  <a:t>, defined per unit mass as</a:t>
                </a:r>
              </a:p>
              <a:p>
                <a:pPr algn="just" rtl="0"/>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h</m:t>
                          </m:r>
                        </m:e>
                        <m:sub>
                          <m:r>
                            <a:rPr lang="en-US" i="1">
                              <a:latin typeface="Cambria Math"/>
                            </a:rPr>
                            <m:t>𝑜</m:t>
                          </m:r>
                        </m:sub>
                      </m:sSub>
                      <m:r>
                        <a:rPr lang="en-US" i="1">
                          <a:latin typeface="Cambria Math"/>
                        </a:rPr>
                        <m:t>=</m:t>
                      </m:r>
                      <m:r>
                        <a:rPr lang="en-US" i="1">
                          <a:latin typeface="Cambria Math"/>
                        </a:rPr>
                        <m:t>h</m:t>
                      </m:r>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𝑉</m:t>
                              </m:r>
                            </m:e>
                            <m:sup>
                              <m:r>
                                <a:rPr lang="en-US" i="1">
                                  <a:latin typeface="Cambria Math"/>
                                </a:rPr>
                                <m:t>2</m:t>
                              </m:r>
                            </m:sup>
                          </m:sSup>
                        </m:num>
                        <m:den>
                          <m:r>
                            <a:rPr lang="en-US" i="1">
                              <a:latin typeface="Cambria Math"/>
                            </a:rPr>
                            <m:t>2</m:t>
                          </m:r>
                        </m:den>
                      </m:f>
                      <m:r>
                        <a:rPr lang="en-US" i="1">
                          <a:latin typeface="Cambria Math"/>
                        </a:rPr>
                        <m:t>                </m:t>
                      </m:r>
                      <m:r>
                        <a:rPr lang="en-US" i="1">
                          <a:latin typeface="Cambria Math"/>
                        </a:rPr>
                        <m:t>1</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10230" y="2564904"/>
                <a:ext cx="8682249" cy="2602764"/>
              </a:xfrm>
              <a:prstGeom prst="rect">
                <a:avLst/>
              </a:prstGeom>
              <a:blipFill rotWithShape="1">
                <a:blip r:embed="rId2"/>
                <a:stretch>
                  <a:fillRect l="-561" t="-1171" r="-561"/>
                </a:stretch>
              </a:blipFill>
            </p:spPr>
            <p:txBody>
              <a:bodyPr/>
              <a:lstStyle/>
              <a:p>
                <a:r>
                  <a:rPr lang="ar-IQ">
                    <a:noFill/>
                  </a:rPr>
                  <a:t> </a:t>
                </a:r>
              </a:p>
            </p:txBody>
          </p:sp>
        </mc:Fallback>
      </mc:AlternateContent>
    </p:spTree>
    <p:extLst>
      <p:ext uri="{BB962C8B-B14F-4D97-AF65-F5344CB8AC3E}">
        <p14:creationId xmlns:p14="http://schemas.microsoft.com/office/powerpoint/2010/main" val="3143197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9512" y="116632"/>
                <a:ext cx="8784976" cy="6405536"/>
              </a:xfrm>
              <a:prstGeom prst="rect">
                <a:avLst/>
              </a:prstGeom>
            </p:spPr>
            <p:txBody>
              <a:bodyPr wrap="square">
                <a:spAutoFit/>
              </a:bodyPr>
              <a:lstStyle/>
              <a:p>
                <a:pPr algn="just" rtl="0"/>
                <a:r>
                  <a:rPr lang="en-US" sz="1600" dirty="0"/>
                  <a:t>Consider the steady flow of a fluid through a duct such as a nozzle, diffuser</a:t>
                </a:r>
              </a:p>
              <a:p>
                <a:pPr algn="just" rtl="0"/>
                <a:r>
                  <a:rPr lang="en-US" sz="1600" dirty="0"/>
                  <a:t>the energy balance relation (</a:t>
                </a:r>
                <a:r>
                  <a:rPr lang="en-US" sz="1600" dirty="0" err="1"/>
                  <a:t>E</a:t>
                </a:r>
                <a:r>
                  <a:rPr lang="en-US" sz="1600" baseline="-25000" dirty="0" err="1"/>
                  <a:t>in</a:t>
                </a:r>
                <a:r>
                  <a:rPr lang="en-US" sz="1600" dirty="0"/>
                  <a:t> = </a:t>
                </a:r>
                <a:r>
                  <a:rPr lang="en-US" sz="1600" dirty="0" err="1"/>
                  <a:t>E</a:t>
                </a:r>
                <a:r>
                  <a:rPr lang="en-US" sz="1600" baseline="-25000" dirty="0" err="1"/>
                  <a:t>out</a:t>
                </a:r>
                <a:r>
                  <a:rPr lang="en-US" sz="1600" dirty="0"/>
                  <a:t>) </a:t>
                </a:r>
                <a:endParaRPr lang="en-US" sz="1600" dirty="0" smtClean="0"/>
              </a:p>
              <a:p>
                <a:pPr algn="just" rtl="0"/>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a:rPr>
                            <m:t>h</m:t>
                          </m:r>
                        </m:e>
                        <m:sub>
                          <m:r>
                            <a:rPr lang="en-US" sz="1600" i="1">
                              <a:latin typeface="Cambria Math"/>
                            </a:rPr>
                            <m:t>1</m:t>
                          </m:r>
                        </m:sub>
                      </m:sSub>
                      <m:r>
                        <a:rPr lang="en-US" sz="1600" i="1">
                          <a:latin typeface="Cambria Math"/>
                        </a:rPr>
                        <m:t>+</m:t>
                      </m:r>
                      <m:f>
                        <m:fPr>
                          <m:ctrlPr>
                            <a:rPr lang="en-US" sz="1600" i="1">
                              <a:latin typeface="Cambria Math"/>
                            </a:rPr>
                          </m:ctrlPr>
                        </m:fPr>
                        <m:num>
                          <m:sSup>
                            <m:sSupPr>
                              <m:ctrlPr>
                                <a:rPr lang="en-US" sz="1600" i="1">
                                  <a:latin typeface="Cambria Math"/>
                                </a:rPr>
                              </m:ctrlPr>
                            </m:sSupPr>
                            <m:e>
                              <m:sSub>
                                <m:sSubPr>
                                  <m:ctrlPr>
                                    <a:rPr lang="en-US" sz="1600" i="1">
                                      <a:latin typeface="Cambria Math"/>
                                    </a:rPr>
                                  </m:ctrlPr>
                                </m:sSubPr>
                                <m:e>
                                  <m:r>
                                    <a:rPr lang="en-US" sz="1600" i="1">
                                      <a:latin typeface="Cambria Math"/>
                                    </a:rPr>
                                    <m:t>𝑉</m:t>
                                  </m:r>
                                </m:e>
                                <m:sub>
                                  <m:r>
                                    <a:rPr lang="en-US" sz="1600" i="1">
                                      <a:latin typeface="Cambria Math"/>
                                    </a:rPr>
                                    <m:t>1</m:t>
                                  </m:r>
                                </m:sub>
                              </m:sSub>
                            </m:e>
                            <m:sup>
                              <m:r>
                                <a:rPr lang="en-US" sz="1600" i="1">
                                  <a:latin typeface="Cambria Math"/>
                                </a:rPr>
                                <m:t>2</m:t>
                              </m:r>
                            </m:sup>
                          </m:sSup>
                        </m:num>
                        <m:den>
                          <m:r>
                            <a:rPr lang="en-US" sz="1600" i="1">
                              <a:latin typeface="Cambria Math"/>
                            </a:rPr>
                            <m:t>2</m:t>
                          </m:r>
                        </m:den>
                      </m:f>
                      <m:r>
                        <a:rPr lang="en-US" sz="1600" i="1">
                          <a:latin typeface="Cambria Math"/>
                        </a:rPr>
                        <m:t>=</m:t>
                      </m:r>
                      <m:sSub>
                        <m:sSubPr>
                          <m:ctrlPr>
                            <a:rPr lang="en-US" sz="1600" i="1">
                              <a:latin typeface="Cambria Math"/>
                            </a:rPr>
                          </m:ctrlPr>
                        </m:sSubPr>
                        <m:e>
                          <m:r>
                            <a:rPr lang="en-US" sz="1600" i="1">
                              <a:latin typeface="Cambria Math"/>
                            </a:rPr>
                            <m:t>h</m:t>
                          </m:r>
                        </m:e>
                        <m:sub>
                          <m:r>
                            <a:rPr lang="en-US" sz="1600" i="1">
                              <a:latin typeface="Cambria Math"/>
                            </a:rPr>
                            <m:t>2</m:t>
                          </m:r>
                        </m:sub>
                      </m:sSub>
                      <m:r>
                        <a:rPr lang="en-US" sz="1600" i="1">
                          <a:latin typeface="Cambria Math"/>
                        </a:rPr>
                        <m:t>+</m:t>
                      </m:r>
                      <m:f>
                        <m:fPr>
                          <m:ctrlPr>
                            <a:rPr lang="en-US" sz="1600" i="1">
                              <a:latin typeface="Cambria Math"/>
                            </a:rPr>
                          </m:ctrlPr>
                        </m:fPr>
                        <m:num>
                          <m:sSup>
                            <m:sSupPr>
                              <m:ctrlPr>
                                <a:rPr lang="en-US" sz="1600" i="1">
                                  <a:latin typeface="Cambria Math"/>
                                </a:rPr>
                              </m:ctrlPr>
                            </m:sSupPr>
                            <m:e>
                              <m:sSub>
                                <m:sSubPr>
                                  <m:ctrlPr>
                                    <a:rPr lang="en-US" sz="1600" i="1">
                                      <a:latin typeface="Cambria Math"/>
                                    </a:rPr>
                                  </m:ctrlPr>
                                </m:sSubPr>
                                <m:e>
                                  <m:r>
                                    <a:rPr lang="en-US" sz="1600" i="1">
                                      <a:latin typeface="Cambria Math"/>
                                    </a:rPr>
                                    <m:t>𝑉</m:t>
                                  </m:r>
                                </m:e>
                                <m:sub>
                                  <m:r>
                                    <a:rPr lang="en-US" sz="1600" i="1">
                                      <a:latin typeface="Cambria Math"/>
                                    </a:rPr>
                                    <m:t>2</m:t>
                                  </m:r>
                                </m:sub>
                              </m:sSub>
                            </m:e>
                            <m:sup>
                              <m:r>
                                <a:rPr lang="en-US" sz="1600" i="1">
                                  <a:latin typeface="Cambria Math"/>
                                </a:rPr>
                                <m:t>2</m:t>
                              </m:r>
                            </m:sup>
                          </m:sSup>
                        </m:num>
                        <m:den>
                          <m:r>
                            <a:rPr lang="en-US" sz="1600" i="1">
                              <a:latin typeface="Cambria Math"/>
                            </a:rPr>
                            <m:t>2</m:t>
                          </m:r>
                        </m:den>
                      </m:f>
                      <m:r>
                        <a:rPr lang="en-US" sz="1600" i="1">
                          <a:latin typeface="Cambria Math"/>
                        </a:rPr>
                        <m:t>         </m:t>
                      </m:r>
                      <m:r>
                        <a:rPr lang="en-US" sz="1600" i="1">
                          <a:latin typeface="Cambria Math"/>
                        </a:rPr>
                        <m:t>2</m:t>
                      </m:r>
                    </m:oMath>
                  </m:oMathPara>
                </a14:m>
                <a:endParaRPr lang="en-US" sz="1600" dirty="0"/>
              </a:p>
              <a:p>
                <a:pPr algn="just" rtl="0"/>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a:rPr>
                            <m:t>h</m:t>
                          </m:r>
                        </m:e>
                        <m:sub>
                          <m:r>
                            <a:rPr lang="en-US" sz="1600" i="1">
                              <a:latin typeface="Cambria Math"/>
                            </a:rPr>
                            <m:t>𝑜</m:t>
                          </m:r>
                          <m:r>
                            <a:rPr lang="en-US" sz="1600" i="1">
                              <a:latin typeface="Cambria Math"/>
                            </a:rPr>
                            <m:t>1</m:t>
                          </m:r>
                        </m:sub>
                      </m:sSub>
                      <m:r>
                        <a:rPr lang="en-US" sz="1600" i="1">
                          <a:latin typeface="Cambria Math"/>
                        </a:rPr>
                        <m:t>=</m:t>
                      </m:r>
                      <m:sSub>
                        <m:sSubPr>
                          <m:ctrlPr>
                            <a:rPr lang="en-US" sz="1600" i="1">
                              <a:latin typeface="Cambria Math"/>
                            </a:rPr>
                          </m:ctrlPr>
                        </m:sSubPr>
                        <m:e>
                          <m:r>
                            <a:rPr lang="en-US" sz="1600" i="1">
                              <a:latin typeface="Cambria Math"/>
                            </a:rPr>
                            <m:t>h</m:t>
                          </m:r>
                        </m:e>
                        <m:sub>
                          <m:r>
                            <a:rPr lang="en-US" sz="1600" i="1">
                              <a:latin typeface="Cambria Math"/>
                            </a:rPr>
                            <m:t>𝑜</m:t>
                          </m:r>
                          <m:r>
                            <a:rPr lang="en-US" sz="1600" i="1">
                              <a:latin typeface="Cambria Math"/>
                            </a:rPr>
                            <m:t>2</m:t>
                          </m:r>
                        </m:sub>
                      </m:sSub>
                    </m:oMath>
                  </m:oMathPara>
                </a14:m>
                <a:endParaRPr lang="en-US" sz="1600" dirty="0"/>
              </a:p>
              <a:p>
                <a:pPr algn="just" rtl="0"/>
                <a:r>
                  <a:rPr lang="en-US" sz="1600" dirty="0"/>
                  <a:t>Any increase in fluid velocity in these flow devices creates an equivalent decrease in the static enthalpy of the fluid.</a:t>
                </a:r>
              </a:p>
              <a:p>
                <a:pPr algn="just" rtl="0"/>
                <a:r>
                  <a:rPr lang="en-US" sz="1600" dirty="0"/>
                  <a:t>If the fluid were brought to a complete stop, then the velocity at state 2 would be zero and Eq. 2 would become</a:t>
                </a:r>
              </a:p>
              <a:p>
                <a:pPr algn="just" rtl="0"/>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a:rPr>
                            <m:t>h</m:t>
                          </m:r>
                        </m:e>
                        <m:sub>
                          <m:r>
                            <a:rPr lang="en-US" sz="1600" i="1">
                              <a:latin typeface="Cambria Math"/>
                            </a:rPr>
                            <m:t>1</m:t>
                          </m:r>
                        </m:sub>
                      </m:sSub>
                      <m:r>
                        <a:rPr lang="en-US" sz="1600" i="1">
                          <a:latin typeface="Cambria Math"/>
                        </a:rPr>
                        <m:t>+</m:t>
                      </m:r>
                      <m:f>
                        <m:fPr>
                          <m:ctrlPr>
                            <a:rPr lang="en-US" sz="1600" i="1">
                              <a:latin typeface="Cambria Math"/>
                            </a:rPr>
                          </m:ctrlPr>
                        </m:fPr>
                        <m:num>
                          <m:sSup>
                            <m:sSupPr>
                              <m:ctrlPr>
                                <a:rPr lang="en-US" sz="1600" i="1">
                                  <a:latin typeface="Cambria Math"/>
                                </a:rPr>
                              </m:ctrlPr>
                            </m:sSupPr>
                            <m:e>
                              <m:sSub>
                                <m:sSubPr>
                                  <m:ctrlPr>
                                    <a:rPr lang="en-US" sz="1600" i="1">
                                      <a:latin typeface="Cambria Math"/>
                                    </a:rPr>
                                  </m:ctrlPr>
                                </m:sSubPr>
                                <m:e>
                                  <m:r>
                                    <a:rPr lang="en-US" sz="1600" i="1">
                                      <a:latin typeface="Cambria Math"/>
                                    </a:rPr>
                                    <m:t>𝑉</m:t>
                                  </m:r>
                                </m:e>
                                <m:sub>
                                  <m:r>
                                    <a:rPr lang="en-US" sz="1600" i="1">
                                      <a:latin typeface="Cambria Math"/>
                                    </a:rPr>
                                    <m:t>1</m:t>
                                  </m:r>
                                </m:sub>
                              </m:sSub>
                            </m:e>
                            <m:sup>
                              <m:r>
                                <a:rPr lang="en-US" sz="1600" i="1">
                                  <a:latin typeface="Cambria Math"/>
                                </a:rPr>
                                <m:t>2</m:t>
                              </m:r>
                            </m:sup>
                          </m:sSup>
                        </m:num>
                        <m:den>
                          <m:r>
                            <a:rPr lang="en-US" sz="1600" i="1">
                              <a:latin typeface="Cambria Math"/>
                            </a:rPr>
                            <m:t>2</m:t>
                          </m:r>
                        </m:den>
                      </m:f>
                      <m:r>
                        <a:rPr lang="en-US" sz="1600" i="1">
                          <a:latin typeface="Cambria Math"/>
                        </a:rPr>
                        <m:t>=</m:t>
                      </m:r>
                      <m:sSub>
                        <m:sSubPr>
                          <m:ctrlPr>
                            <a:rPr lang="en-US" sz="1600" i="1">
                              <a:latin typeface="Cambria Math"/>
                            </a:rPr>
                          </m:ctrlPr>
                        </m:sSubPr>
                        <m:e>
                          <m:r>
                            <a:rPr lang="en-US" sz="1600" i="1">
                              <a:latin typeface="Cambria Math"/>
                            </a:rPr>
                            <m:t>h</m:t>
                          </m:r>
                        </m:e>
                        <m:sub>
                          <m:r>
                            <a:rPr lang="en-US" sz="1600" i="1">
                              <a:latin typeface="Cambria Math"/>
                            </a:rPr>
                            <m:t>2</m:t>
                          </m:r>
                        </m:sub>
                      </m:sSub>
                      <m:r>
                        <a:rPr lang="en-US" sz="1600" i="1">
                          <a:latin typeface="Cambria Math"/>
                        </a:rPr>
                        <m:t>=</m:t>
                      </m:r>
                      <m:sSub>
                        <m:sSubPr>
                          <m:ctrlPr>
                            <a:rPr lang="en-US" sz="1600" i="1">
                              <a:latin typeface="Cambria Math"/>
                            </a:rPr>
                          </m:ctrlPr>
                        </m:sSubPr>
                        <m:e>
                          <m:r>
                            <a:rPr lang="en-US" sz="1600" i="1">
                              <a:latin typeface="Cambria Math"/>
                            </a:rPr>
                            <m:t>h</m:t>
                          </m:r>
                        </m:e>
                        <m:sub>
                          <m:r>
                            <a:rPr lang="en-US" sz="1600" i="1">
                              <a:latin typeface="Cambria Math"/>
                            </a:rPr>
                            <m:t>𝑜</m:t>
                          </m:r>
                          <m:r>
                            <a:rPr lang="en-US" sz="1600" i="1">
                              <a:latin typeface="Cambria Math"/>
                            </a:rPr>
                            <m:t>2</m:t>
                          </m:r>
                        </m:sub>
                      </m:sSub>
                    </m:oMath>
                  </m:oMathPara>
                </a14:m>
                <a:endParaRPr lang="en-US" sz="1600" dirty="0"/>
              </a:p>
              <a:p>
                <a:pPr algn="just" rtl="0"/>
                <a:r>
                  <a:rPr lang="en-US" sz="1600" dirty="0"/>
                  <a:t>During a stagnation process, the kinetic energy of a fluid is converted to enthalpy which results in an increase in the fluid temperature and pressure. </a:t>
                </a:r>
                <a:endParaRPr lang="en-US" sz="1600" dirty="0" smtClean="0"/>
              </a:p>
              <a:p>
                <a:pPr algn="just" rtl="0"/>
                <a:r>
                  <a:rPr lang="en-US" sz="1600" dirty="0" smtClean="0"/>
                  <a:t>The </a:t>
                </a:r>
                <a:r>
                  <a:rPr lang="en-US" sz="1600" dirty="0"/>
                  <a:t>properties of a fluid at the stagnation state are called stagnation properties (stagnation temperature, stagnation pressure, stagnation density, etc.). </a:t>
                </a:r>
                <a:endParaRPr lang="en-US" sz="1600" dirty="0" smtClean="0"/>
              </a:p>
              <a:p>
                <a:pPr algn="just" rtl="0"/>
                <a:r>
                  <a:rPr lang="en-US" sz="1600" dirty="0" smtClean="0"/>
                  <a:t>The </a:t>
                </a:r>
                <a:r>
                  <a:rPr lang="en-US" sz="1600" dirty="0"/>
                  <a:t>stagnation state and the stagnation properties are indicated by the subscript o</a:t>
                </a:r>
                <a:r>
                  <a:rPr lang="en-US" sz="1600" dirty="0" smtClean="0"/>
                  <a:t>.</a:t>
                </a:r>
              </a:p>
              <a:p>
                <a:pPr algn="just" rtl="0"/>
                <a:r>
                  <a:rPr lang="en-US" sz="1600" dirty="0"/>
                  <a:t>When the fluid is approximated as an ideal gas with constant specific heats, its enthalpy can be replaced by </a:t>
                </a:r>
                <a14:m>
                  <m:oMath xmlns:m="http://schemas.openxmlformats.org/officeDocument/2006/math">
                    <m:sSub>
                      <m:sSubPr>
                        <m:ctrlPr>
                          <a:rPr lang="en-US" sz="1600" i="1">
                            <a:latin typeface="Cambria Math"/>
                          </a:rPr>
                        </m:ctrlPr>
                      </m:sSubPr>
                      <m:e>
                        <m:r>
                          <a:rPr lang="en-US" sz="1600" i="1">
                            <a:latin typeface="Cambria Math"/>
                          </a:rPr>
                          <m:t>𝑐</m:t>
                        </m:r>
                      </m:e>
                      <m:sub>
                        <m:r>
                          <a:rPr lang="en-US" sz="1600" i="1">
                            <a:latin typeface="Cambria Math"/>
                          </a:rPr>
                          <m:t>𝑝</m:t>
                        </m:r>
                      </m:sub>
                    </m:sSub>
                    <m:r>
                      <a:rPr lang="en-US" sz="1600" i="1">
                        <a:latin typeface="Cambria Math"/>
                      </a:rPr>
                      <m:t>𝑇</m:t>
                    </m:r>
                  </m:oMath>
                </a14:m>
                <a:r>
                  <a:rPr lang="en-US" sz="1600" dirty="0"/>
                  <a:t> and Eq. 1 is expressed as</a:t>
                </a:r>
              </a:p>
              <a:p>
                <a:pPr algn="just" rtl="0"/>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a:rPr>
                            <m:t>𝑐</m:t>
                          </m:r>
                        </m:e>
                        <m:sub>
                          <m:r>
                            <a:rPr lang="en-US" sz="1600" i="1">
                              <a:latin typeface="Cambria Math"/>
                            </a:rPr>
                            <m:t>𝑝</m:t>
                          </m:r>
                        </m:sub>
                      </m:sSub>
                      <m:sSub>
                        <m:sSubPr>
                          <m:ctrlPr>
                            <a:rPr lang="en-US" sz="1600" i="1">
                              <a:latin typeface="Cambria Math"/>
                            </a:rPr>
                          </m:ctrlPr>
                        </m:sSubPr>
                        <m:e>
                          <m:r>
                            <a:rPr lang="en-US" sz="1600" i="1">
                              <a:latin typeface="Cambria Math"/>
                            </a:rPr>
                            <m:t>𝑇</m:t>
                          </m:r>
                        </m:e>
                        <m:sub>
                          <m:r>
                            <a:rPr lang="en-US" sz="1600" i="1">
                              <a:latin typeface="Cambria Math"/>
                            </a:rPr>
                            <m:t>𝑜</m:t>
                          </m:r>
                        </m:sub>
                      </m:sSub>
                      <m:r>
                        <a:rPr lang="en-US" sz="1600" i="1">
                          <a:latin typeface="Cambria Math"/>
                        </a:rPr>
                        <m:t>=</m:t>
                      </m:r>
                      <m:sSub>
                        <m:sSubPr>
                          <m:ctrlPr>
                            <a:rPr lang="en-US" sz="1600" i="1">
                              <a:latin typeface="Cambria Math"/>
                            </a:rPr>
                          </m:ctrlPr>
                        </m:sSubPr>
                        <m:e>
                          <m:r>
                            <a:rPr lang="en-US" sz="1600" i="1">
                              <a:latin typeface="Cambria Math"/>
                            </a:rPr>
                            <m:t>𝑐</m:t>
                          </m:r>
                        </m:e>
                        <m:sub>
                          <m:r>
                            <a:rPr lang="en-US" sz="1600" i="1">
                              <a:latin typeface="Cambria Math"/>
                            </a:rPr>
                            <m:t>𝑝</m:t>
                          </m:r>
                        </m:sub>
                      </m:sSub>
                      <m:r>
                        <a:rPr lang="en-US" sz="1600" i="1">
                          <a:latin typeface="Cambria Math"/>
                        </a:rPr>
                        <m:t>𝑇</m:t>
                      </m:r>
                      <m:r>
                        <a:rPr lang="en-US" sz="1600" i="1">
                          <a:latin typeface="Cambria Math"/>
                        </a:rPr>
                        <m:t>+</m:t>
                      </m:r>
                      <m:f>
                        <m:fPr>
                          <m:ctrlPr>
                            <a:rPr lang="en-US" sz="1600" i="1">
                              <a:latin typeface="Cambria Math"/>
                            </a:rPr>
                          </m:ctrlPr>
                        </m:fPr>
                        <m:num>
                          <m:sSup>
                            <m:sSupPr>
                              <m:ctrlPr>
                                <a:rPr lang="en-US" sz="1600" i="1">
                                  <a:latin typeface="Cambria Math"/>
                                </a:rPr>
                              </m:ctrlPr>
                            </m:sSupPr>
                            <m:e>
                              <m:r>
                                <a:rPr lang="en-US" sz="1600" i="1">
                                  <a:latin typeface="Cambria Math"/>
                                </a:rPr>
                                <m:t>𝑉</m:t>
                              </m:r>
                            </m:e>
                            <m:sup>
                              <m:r>
                                <a:rPr lang="en-US" sz="1600" i="1">
                                  <a:latin typeface="Cambria Math"/>
                                </a:rPr>
                                <m:t>2</m:t>
                              </m:r>
                            </m:sup>
                          </m:sSup>
                        </m:num>
                        <m:den>
                          <m:r>
                            <a:rPr lang="en-US" sz="1600" i="1">
                              <a:latin typeface="Cambria Math"/>
                            </a:rPr>
                            <m:t>2</m:t>
                          </m:r>
                        </m:den>
                      </m:f>
                    </m:oMath>
                  </m:oMathPara>
                </a14:m>
                <a:endParaRPr lang="en-US" sz="1600" dirty="0"/>
              </a:p>
              <a:p>
                <a:pPr algn="just" rtl="0"/>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a:rPr>
                            <m:t>𝑇</m:t>
                          </m:r>
                        </m:e>
                        <m:sub>
                          <m:r>
                            <a:rPr lang="en-US" sz="1600" i="1">
                              <a:latin typeface="Cambria Math"/>
                            </a:rPr>
                            <m:t>𝑜</m:t>
                          </m:r>
                        </m:sub>
                      </m:sSub>
                      <m:r>
                        <a:rPr lang="en-US" sz="1600" i="1">
                          <a:latin typeface="Cambria Math"/>
                        </a:rPr>
                        <m:t>=</m:t>
                      </m:r>
                      <m:r>
                        <a:rPr lang="en-US" sz="1600" i="1">
                          <a:latin typeface="Cambria Math"/>
                        </a:rPr>
                        <m:t>𝑇</m:t>
                      </m:r>
                      <m:r>
                        <a:rPr lang="en-US" sz="1600" i="1">
                          <a:latin typeface="Cambria Math"/>
                        </a:rPr>
                        <m:t>+</m:t>
                      </m:r>
                      <m:f>
                        <m:fPr>
                          <m:ctrlPr>
                            <a:rPr lang="en-US" sz="1600" i="1">
                              <a:latin typeface="Cambria Math"/>
                            </a:rPr>
                          </m:ctrlPr>
                        </m:fPr>
                        <m:num>
                          <m:sSup>
                            <m:sSupPr>
                              <m:ctrlPr>
                                <a:rPr lang="en-US" sz="1600" i="1">
                                  <a:latin typeface="Cambria Math"/>
                                </a:rPr>
                              </m:ctrlPr>
                            </m:sSupPr>
                            <m:e>
                              <m:r>
                                <a:rPr lang="en-US" sz="1600" i="1">
                                  <a:latin typeface="Cambria Math"/>
                                </a:rPr>
                                <m:t>𝑉</m:t>
                              </m:r>
                            </m:e>
                            <m:sup>
                              <m:r>
                                <a:rPr lang="en-US" sz="1600" i="1">
                                  <a:latin typeface="Cambria Math"/>
                                </a:rPr>
                                <m:t>2</m:t>
                              </m:r>
                            </m:sup>
                          </m:sSup>
                        </m:num>
                        <m:den>
                          <m:r>
                            <a:rPr lang="en-US" sz="1600" i="1">
                              <a:latin typeface="Cambria Math"/>
                            </a:rPr>
                            <m:t>2</m:t>
                          </m:r>
                          <m:sSub>
                            <m:sSubPr>
                              <m:ctrlPr>
                                <a:rPr lang="en-US" sz="1600" i="1">
                                  <a:latin typeface="Cambria Math"/>
                                </a:rPr>
                              </m:ctrlPr>
                            </m:sSubPr>
                            <m:e>
                              <m:r>
                                <a:rPr lang="en-US" sz="1600" i="1">
                                  <a:latin typeface="Cambria Math"/>
                                </a:rPr>
                                <m:t>𝑐</m:t>
                              </m:r>
                            </m:e>
                            <m:sub>
                              <m:r>
                                <a:rPr lang="en-US" sz="1600" i="1">
                                  <a:latin typeface="Cambria Math"/>
                                </a:rPr>
                                <m:t>𝑝</m:t>
                              </m:r>
                            </m:sub>
                          </m:sSub>
                        </m:den>
                      </m:f>
                    </m:oMath>
                  </m:oMathPara>
                </a14:m>
                <a:endParaRPr lang="en-US" sz="1600" dirty="0"/>
              </a:p>
              <a:p>
                <a:pPr algn="just" rtl="0"/>
                <a:r>
                  <a:rPr lang="en-US" sz="1600" dirty="0" smtClean="0"/>
                  <a:t>The </a:t>
                </a:r>
                <a:r>
                  <a:rPr lang="en-US" sz="1600" dirty="0"/>
                  <a:t>term V</a:t>
                </a:r>
                <a:r>
                  <a:rPr lang="en-US" sz="1600" baseline="30000" dirty="0"/>
                  <a:t>2</a:t>
                </a:r>
                <a:r>
                  <a:rPr lang="en-US" sz="1600" dirty="0"/>
                  <a:t>/2c</a:t>
                </a:r>
                <a:r>
                  <a:rPr lang="en-US" sz="1600" baseline="-25000" dirty="0"/>
                  <a:t>p</a:t>
                </a:r>
                <a:r>
                  <a:rPr lang="en-US" sz="1600" dirty="0"/>
                  <a:t> corresponds to the temperature rise during such a process and is called the dynamic temperature. </a:t>
                </a:r>
              </a:p>
              <a:p>
                <a:pPr algn="just" rtl="0"/>
                <a:endParaRPr lang="en-US" sz="1600" dirty="0"/>
              </a:p>
            </p:txBody>
          </p:sp>
        </mc:Choice>
        <mc:Fallback xmlns="">
          <p:sp>
            <p:nvSpPr>
              <p:cNvPr id="2" name="Rectangle 1"/>
              <p:cNvSpPr>
                <a:spLocks noRot="1" noChangeAspect="1" noMove="1" noResize="1" noEditPoints="1" noAdjustHandles="1" noChangeArrowheads="1" noChangeShapeType="1" noTextEdit="1"/>
              </p:cNvSpPr>
              <p:nvPr/>
            </p:nvSpPr>
            <p:spPr>
              <a:xfrm>
                <a:off x="179512" y="116632"/>
                <a:ext cx="8784976" cy="6405536"/>
              </a:xfrm>
              <a:prstGeom prst="rect">
                <a:avLst/>
              </a:prstGeom>
              <a:blipFill rotWithShape="1">
                <a:blip r:embed="rId2"/>
                <a:stretch>
                  <a:fillRect l="-347" t="-285" r="-347"/>
                </a:stretch>
              </a:blipFill>
            </p:spPr>
            <p:txBody>
              <a:bodyPr/>
              <a:lstStyle/>
              <a:p>
                <a:r>
                  <a:rPr lang="ar-IQ">
                    <a:noFill/>
                  </a:rPr>
                  <a:t> </a:t>
                </a:r>
              </a:p>
            </p:txBody>
          </p:sp>
        </mc:Fallback>
      </mc:AlternateContent>
    </p:spTree>
    <p:extLst>
      <p:ext uri="{BB962C8B-B14F-4D97-AF65-F5344CB8AC3E}">
        <p14:creationId xmlns:p14="http://schemas.microsoft.com/office/powerpoint/2010/main" val="2983143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520" y="332655"/>
            <a:ext cx="7056784" cy="3015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p:cNvSpPr/>
              <p:nvPr/>
            </p:nvSpPr>
            <p:spPr>
              <a:xfrm>
                <a:off x="251520" y="3789040"/>
                <a:ext cx="8640960" cy="1929182"/>
              </a:xfrm>
              <a:prstGeom prst="rect">
                <a:avLst/>
              </a:prstGeom>
            </p:spPr>
            <p:txBody>
              <a:bodyPr wrap="square">
                <a:spAutoFit/>
              </a:bodyPr>
              <a:lstStyle/>
              <a:p>
                <a:pPr algn="just" rtl="0"/>
                <a:r>
                  <a:rPr lang="en-US" sz="1600" dirty="0"/>
                  <a:t>Note that for low-speed flows, the stagnation and static temperatures are practically the same.</a:t>
                </a:r>
              </a:p>
              <a:p>
                <a:pPr algn="just" rtl="0"/>
                <a:r>
                  <a:rPr lang="en-US" sz="1600" dirty="0"/>
                  <a:t>For ideal gases with constant specific heats, P</a:t>
                </a:r>
                <a:r>
                  <a:rPr lang="en-US" sz="1600" baseline="-25000" dirty="0"/>
                  <a:t>o</a:t>
                </a:r>
                <a:r>
                  <a:rPr lang="en-US" sz="1600" dirty="0"/>
                  <a:t> is related to the static pressure of the fluid by:</a:t>
                </a:r>
              </a:p>
              <a:p>
                <a:pPr algn="just" rtl="0"/>
                <a14:m>
                  <m:oMathPara xmlns:m="http://schemas.openxmlformats.org/officeDocument/2006/math">
                    <m:oMathParaPr>
                      <m:jc m:val="centerGroup"/>
                    </m:oMathParaPr>
                    <m:oMath xmlns:m="http://schemas.openxmlformats.org/officeDocument/2006/math">
                      <m:f>
                        <m:fPr>
                          <m:ctrlPr>
                            <a:rPr lang="en-US" sz="1600" i="1">
                              <a:latin typeface="Cambria Math"/>
                            </a:rPr>
                          </m:ctrlPr>
                        </m:fPr>
                        <m:num>
                          <m:sSub>
                            <m:sSubPr>
                              <m:ctrlPr>
                                <a:rPr lang="en-US" sz="1600" i="1">
                                  <a:latin typeface="Cambria Math"/>
                                </a:rPr>
                              </m:ctrlPr>
                            </m:sSubPr>
                            <m:e>
                              <m:r>
                                <a:rPr lang="en-US" sz="1600" i="1">
                                  <a:latin typeface="Cambria Math"/>
                                </a:rPr>
                                <m:t>𝑃</m:t>
                              </m:r>
                            </m:e>
                            <m:sub>
                              <m:r>
                                <a:rPr lang="en-US" sz="1600" i="1">
                                  <a:latin typeface="Cambria Math"/>
                                </a:rPr>
                                <m:t>𝑜</m:t>
                              </m:r>
                            </m:sub>
                          </m:sSub>
                        </m:num>
                        <m:den>
                          <m:r>
                            <a:rPr lang="en-US" sz="1600" i="1">
                              <a:latin typeface="Cambria Math"/>
                            </a:rPr>
                            <m:t>𝑃</m:t>
                          </m:r>
                        </m:den>
                      </m:f>
                      <m:r>
                        <a:rPr lang="en-US" sz="1600" i="1">
                          <a:latin typeface="Cambria Math"/>
                        </a:rPr>
                        <m:t>=</m:t>
                      </m:r>
                      <m:sSup>
                        <m:sSupPr>
                          <m:ctrlPr>
                            <a:rPr lang="en-US" sz="1600" i="1">
                              <a:latin typeface="Cambria Math"/>
                            </a:rPr>
                          </m:ctrlPr>
                        </m:sSupPr>
                        <m:e>
                          <m:d>
                            <m:dPr>
                              <m:ctrlPr>
                                <a:rPr lang="en-US" sz="1600" i="1">
                                  <a:latin typeface="Cambria Math"/>
                                </a:rPr>
                              </m:ctrlPr>
                            </m:dPr>
                            <m:e>
                              <m:f>
                                <m:fPr>
                                  <m:ctrlPr>
                                    <a:rPr lang="en-US" sz="1600" i="1">
                                      <a:latin typeface="Cambria Math"/>
                                    </a:rPr>
                                  </m:ctrlPr>
                                </m:fPr>
                                <m:num>
                                  <m:sSub>
                                    <m:sSubPr>
                                      <m:ctrlPr>
                                        <a:rPr lang="en-US" sz="1600" i="1">
                                          <a:latin typeface="Cambria Math"/>
                                        </a:rPr>
                                      </m:ctrlPr>
                                    </m:sSubPr>
                                    <m:e>
                                      <m:r>
                                        <a:rPr lang="en-US" sz="1600" i="1">
                                          <a:latin typeface="Cambria Math"/>
                                        </a:rPr>
                                        <m:t>𝑇</m:t>
                                      </m:r>
                                    </m:e>
                                    <m:sub>
                                      <m:r>
                                        <a:rPr lang="en-US" sz="1600" i="1">
                                          <a:latin typeface="Cambria Math"/>
                                        </a:rPr>
                                        <m:t>𝑜</m:t>
                                      </m:r>
                                    </m:sub>
                                  </m:sSub>
                                </m:num>
                                <m:den>
                                  <m:r>
                                    <a:rPr lang="en-US" sz="1600" i="1">
                                      <a:latin typeface="Cambria Math"/>
                                    </a:rPr>
                                    <m:t>𝑇</m:t>
                                  </m:r>
                                </m:den>
                              </m:f>
                            </m:e>
                          </m:d>
                        </m:e>
                        <m:sup>
                          <m:f>
                            <m:fPr>
                              <m:type m:val="lin"/>
                              <m:ctrlPr>
                                <a:rPr lang="en-US" sz="1600" i="1">
                                  <a:latin typeface="Cambria Math"/>
                                </a:rPr>
                              </m:ctrlPr>
                            </m:fPr>
                            <m:num>
                              <m:r>
                                <a:rPr lang="en-US" sz="1600" i="1">
                                  <a:latin typeface="Cambria Math"/>
                                </a:rPr>
                                <m:t>𝑘</m:t>
                              </m:r>
                            </m:num>
                            <m:den>
                              <m:r>
                                <a:rPr lang="en-US" sz="1600" i="1">
                                  <a:latin typeface="Cambria Math"/>
                                </a:rPr>
                                <m:t>(</m:t>
                              </m:r>
                              <m:r>
                                <a:rPr lang="en-US" sz="1600" i="1">
                                  <a:latin typeface="Cambria Math"/>
                                </a:rPr>
                                <m:t>𝑘</m:t>
                              </m:r>
                              <m:r>
                                <a:rPr lang="en-US" sz="1600" i="1">
                                  <a:latin typeface="Cambria Math"/>
                                </a:rPr>
                                <m:t>−</m:t>
                              </m:r>
                              <m:r>
                                <a:rPr lang="en-US" sz="1600" i="1">
                                  <a:latin typeface="Cambria Math"/>
                                </a:rPr>
                                <m:t>1</m:t>
                              </m:r>
                              <m:r>
                                <a:rPr lang="en-US" sz="1600" i="1">
                                  <a:latin typeface="Cambria Math"/>
                                </a:rPr>
                                <m:t>)</m:t>
                              </m:r>
                            </m:den>
                          </m:f>
                        </m:sup>
                      </m:sSup>
                    </m:oMath>
                  </m:oMathPara>
                </a14:m>
                <a:endParaRPr lang="en-US" sz="1600" dirty="0"/>
              </a:p>
              <a:p>
                <a:pPr algn="just" rtl="0"/>
                <a:r>
                  <a:rPr lang="en-US" sz="1600" dirty="0"/>
                  <a:t>The ratio of the stagnation density to static density is expressed as:</a:t>
                </a:r>
              </a:p>
              <a:p>
                <a:pPr algn="just" rtl="0"/>
                <a14:m>
                  <m:oMathPara xmlns:m="http://schemas.openxmlformats.org/officeDocument/2006/math">
                    <m:oMathParaPr>
                      <m:jc m:val="centerGroup"/>
                    </m:oMathParaPr>
                    <m:oMath xmlns:m="http://schemas.openxmlformats.org/officeDocument/2006/math">
                      <m:f>
                        <m:fPr>
                          <m:ctrlPr>
                            <a:rPr lang="en-US" sz="1600" i="1">
                              <a:latin typeface="Cambria Math"/>
                            </a:rPr>
                          </m:ctrlPr>
                        </m:fPr>
                        <m:num>
                          <m:sSub>
                            <m:sSubPr>
                              <m:ctrlPr>
                                <a:rPr lang="en-US" sz="1600" i="1">
                                  <a:latin typeface="Cambria Math"/>
                                </a:rPr>
                              </m:ctrlPr>
                            </m:sSubPr>
                            <m:e>
                              <m:r>
                                <a:rPr lang="en-US" sz="1600" i="1">
                                  <a:latin typeface="Cambria Math"/>
                                </a:rPr>
                                <m:t>𝜌</m:t>
                              </m:r>
                            </m:e>
                            <m:sub>
                              <m:r>
                                <a:rPr lang="en-US" sz="1600" i="1">
                                  <a:latin typeface="Cambria Math"/>
                                </a:rPr>
                                <m:t>𝑜</m:t>
                              </m:r>
                            </m:sub>
                          </m:sSub>
                        </m:num>
                        <m:den>
                          <m:r>
                            <a:rPr lang="en-US" sz="1600" i="1">
                              <a:latin typeface="Cambria Math"/>
                            </a:rPr>
                            <m:t>𝜌</m:t>
                          </m:r>
                        </m:den>
                      </m:f>
                      <m:r>
                        <a:rPr lang="en-US" sz="1600" i="1">
                          <a:latin typeface="Cambria Math"/>
                        </a:rPr>
                        <m:t>=</m:t>
                      </m:r>
                      <m:sSup>
                        <m:sSupPr>
                          <m:ctrlPr>
                            <a:rPr lang="en-US" sz="1600" i="1">
                              <a:latin typeface="Cambria Math"/>
                            </a:rPr>
                          </m:ctrlPr>
                        </m:sSupPr>
                        <m:e>
                          <m:d>
                            <m:dPr>
                              <m:ctrlPr>
                                <a:rPr lang="en-US" sz="1600" i="1">
                                  <a:latin typeface="Cambria Math"/>
                                </a:rPr>
                              </m:ctrlPr>
                            </m:dPr>
                            <m:e>
                              <m:f>
                                <m:fPr>
                                  <m:ctrlPr>
                                    <a:rPr lang="en-US" sz="1600" i="1">
                                      <a:latin typeface="Cambria Math"/>
                                    </a:rPr>
                                  </m:ctrlPr>
                                </m:fPr>
                                <m:num>
                                  <m:sSub>
                                    <m:sSubPr>
                                      <m:ctrlPr>
                                        <a:rPr lang="en-US" sz="1600" i="1">
                                          <a:latin typeface="Cambria Math"/>
                                        </a:rPr>
                                      </m:ctrlPr>
                                    </m:sSubPr>
                                    <m:e>
                                      <m:r>
                                        <a:rPr lang="en-US" sz="1600" i="1">
                                          <a:latin typeface="Cambria Math"/>
                                        </a:rPr>
                                        <m:t>𝑇</m:t>
                                      </m:r>
                                    </m:e>
                                    <m:sub>
                                      <m:r>
                                        <a:rPr lang="en-US" sz="1600" i="1">
                                          <a:latin typeface="Cambria Math"/>
                                        </a:rPr>
                                        <m:t>𝑜</m:t>
                                      </m:r>
                                    </m:sub>
                                  </m:sSub>
                                </m:num>
                                <m:den>
                                  <m:r>
                                    <a:rPr lang="en-US" sz="1600" i="1">
                                      <a:latin typeface="Cambria Math"/>
                                    </a:rPr>
                                    <m:t>𝑇</m:t>
                                  </m:r>
                                </m:den>
                              </m:f>
                            </m:e>
                          </m:d>
                        </m:e>
                        <m:sup>
                          <m:f>
                            <m:fPr>
                              <m:type m:val="lin"/>
                              <m:ctrlPr>
                                <a:rPr lang="en-US" sz="1600" i="1">
                                  <a:latin typeface="Cambria Math"/>
                                </a:rPr>
                              </m:ctrlPr>
                            </m:fPr>
                            <m:num>
                              <m:r>
                                <a:rPr lang="en-US" sz="1600" i="1">
                                  <a:latin typeface="Cambria Math"/>
                                </a:rPr>
                                <m:t>1</m:t>
                              </m:r>
                            </m:num>
                            <m:den>
                              <m:r>
                                <a:rPr lang="en-US" sz="1600" i="1">
                                  <a:latin typeface="Cambria Math"/>
                                </a:rPr>
                                <m:t>(</m:t>
                              </m:r>
                              <m:r>
                                <a:rPr lang="en-US" sz="1600" i="1">
                                  <a:latin typeface="Cambria Math"/>
                                </a:rPr>
                                <m:t>𝑘</m:t>
                              </m:r>
                              <m:r>
                                <a:rPr lang="en-US" sz="1600" i="1">
                                  <a:latin typeface="Cambria Math"/>
                                </a:rPr>
                                <m:t>−</m:t>
                              </m:r>
                              <m:r>
                                <a:rPr lang="en-US" sz="1600" i="1">
                                  <a:latin typeface="Cambria Math"/>
                                </a:rPr>
                                <m:t>1</m:t>
                              </m:r>
                              <m:r>
                                <a:rPr lang="en-US" sz="1600" i="1">
                                  <a:latin typeface="Cambria Math"/>
                                </a:rPr>
                                <m:t>)</m:t>
                              </m:r>
                            </m:den>
                          </m:f>
                        </m:sup>
                      </m:sSup>
                    </m:oMath>
                  </m:oMathPara>
                </a14:m>
                <a:endParaRPr lang="ar-IQ" sz="1600" dirty="0"/>
              </a:p>
            </p:txBody>
          </p:sp>
        </mc:Choice>
        <mc:Fallback xmlns="">
          <p:sp>
            <p:nvSpPr>
              <p:cNvPr id="5" name="Rectangle 4"/>
              <p:cNvSpPr>
                <a:spLocks noRot="1" noChangeAspect="1" noMove="1" noResize="1" noEditPoints="1" noAdjustHandles="1" noChangeArrowheads="1" noChangeShapeType="1" noTextEdit="1"/>
              </p:cNvSpPr>
              <p:nvPr/>
            </p:nvSpPr>
            <p:spPr>
              <a:xfrm>
                <a:off x="251520" y="3789040"/>
                <a:ext cx="8640960" cy="1929182"/>
              </a:xfrm>
              <a:prstGeom prst="rect">
                <a:avLst/>
              </a:prstGeom>
              <a:blipFill rotWithShape="1">
                <a:blip r:embed="rId4"/>
                <a:stretch>
                  <a:fillRect l="-353" t="-949"/>
                </a:stretch>
              </a:blipFill>
            </p:spPr>
            <p:txBody>
              <a:bodyPr/>
              <a:lstStyle/>
              <a:p>
                <a:r>
                  <a:rPr lang="ar-IQ">
                    <a:noFill/>
                  </a:rPr>
                  <a:t> </a:t>
                </a:r>
              </a:p>
            </p:txBody>
          </p:sp>
        </mc:Fallback>
      </mc:AlternateContent>
    </p:spTree>
    <p:extLst>
      <p:ext uri="{BB962C8B-B14F-4D97-AF65-F5344CB8AC3E}">
        <p14:creationId xmlns:p14="http://schemas.microsoft.com/office/powerpoint/2010/main" val="1338061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43608" y="404664"/>
            <a:ext cx="6840760" cy="294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86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51520" y="260648"/>
                <a:ext cx="8712968" cy="5233420"/>
              </a:xfrm>
              <a:prstGeom prst="rect">
                <a:avLst/>
              </a:prstGeom>
            </p:spPr>
            <p:txBody>
              <a:bodyPr wrap="square">
                <a:spAutoFit/>
              </a:bodyPr>
              <a:lstStyle/>
              <a:p>
                <a:pPr algn="just" rtl="0"/>
                <a:r>
                  <a:rPr lang="en-US" b="1" dirty="0"/>
                  <a:t>Speed of sound and Mach number</a:t>
                </a:r>
                <a:endParaRPr lang="en-US" dirty="0"/>
              </a:p>
              <a:p>
                <a:pPr algn="just" rtl="0"/>
                <a:r>
                  <a:rPr lang="en-US" dirty="0" smtClean="0"/>
                  <a:t>speed </a:t>
                </a:r>
                <a:r>
                  <a:rPr lang="en-US" dirty="0"/>
                  <a:t>of sound c, (or the sonic speed), defined as the speed at which an infinitesimally small pressure wave travels through a medium. The pressure wave may be caused by a small disturbance</a:t>
                </a:r>
                <a:endParaRPr lang="en-US" dirty="0" smtClean="0"/>
              </a:p>
              <a:p>
                <a:pPr algn="just" rtl="0"/>
                <a14:m>
                  <m:oMathPara xmlns:m="http://schemas.openxmlformats.org/officeDocument/2006/math">
                    <m:oMathParaPr>
                      <m:jc m:val="centerGroup"/>
                    </m:oMathParaPr>
                    <m:oMath xmlns:m="http://schemas.openxmlformats.org/officeDocument/2006/math">
                      <m:r>
                        <a:rPr lang="en-US" i="1">
                          <a:latin typeface="Cambria Math"/>
                        </a:rPr>
                        <m:t>𝑐</m:t>
                      </m:r>
                      <m:r>
                        <a:rPr lang="en-US" i="1">
                          <a:latin typeface="Cambria Math"/>
                        </a:rPr>
                        <m:t>=</m:t>
                      </m:r>
                      <m:rad>
                        <m:radPr>
                          <m:degHide m:val="on"/>
                          <m:ctrlPr>
                            <a:rPr lang="en-US" i="1">
                              <a:latin typeface="Cambria Math"/>
                            </a:rPr>
                          </m:ctrlPr>
                        </m:radPr>
                        <m:deg/>
                        <m:e>
                          <m:f>
                            <m:fPr>
                              <m:ctrlPr>
                                <a:rPr lang="en-US" i="1">
                                  <a:latin typeface="Cambria Math"/>
                                </a:rPr>
                              </m:ctrlPr>
                            </m:fPr>
                            <m:num>
                              <m:r>
                                <a:rPr lang="en-US" i="1">
                                  <a:latin typeface="Cambria Math"/>
                                </a:rPr>
                                <m:t>𝑑𝑃</m:t>
                              </m:r>
                            </m:num>
                            <m:den>
                              <m:r>
                                <a:rPr lang="en-US" i="1">
                                  <a:latin typeface="Cambria Math"/>
                                </a:rPr>
                                <m:t>𝑑</m:t>
                              </m:r>
                              <m:r>
                                <a:rPr lang="en-US" i="1">
                                  <a:latin typeface="Cambria Math"/>
                                </a:rPr>
                                <m:t>𝜌</m:t>
                              </m:r>
                            </m:den>
                          </m:f>
                        </m:e>
                      </m:rad>
                    </m:oMath>
                  </m:oMathPara>
                </a14:m>
                <a:endParaRPr lang="en-US" dirty="0"/>
              </a:p>
              <a:p>
                <a:pPr algn="just" rtl="0"/>
                <a14:m>
                  <m:oMathPara xmlns:m="http://schemas.openxmlformats.org/officeDocument/2006/math">
                    <m:oMathParaPr>
                      <m:jc m:val="centerGroup"/>
                    </m:oMathParaPr>
                    <m:oMath xmlns:m="http://schemas.openxmlformats.org/officeDocument/2006/math">
                      <m:r>
                        <a:rPr lang="en-US" i="1">
                          <a:latin typeface="Cambria Math"/>
                        </a:rPr>
                        <m:t>𝑐</m:t>
                      </m:r>
                      <m:r>
                        <a:rPr lang="en-US" i="1">
                          <a:latin typeface="Cambria Math"/>
                        </a:rPr>
                        <m:t>=</m:t>
                      </m:r>
                      <m:rad>
                        <m:radPr>
                          <m:degHide m:val="on"/>
                          <m:ctrlPr>
                            <a:rPr lang="en-US" i="1">
                              <a:latin typeface="Cambria Math"/>
                            </a:rPr>
                          </m:ctrlPr>
                        </m:radPr>
                        <m:deg/>
                        <m:e>
                          <m:r>
                            <a:rPr lang="en-US" i="1">
                              <a:latin typeface="Cambria Math"/>
                            </a:rPr>
                            <m:t>𝑘𝑅𝑇</m:t>
                          </m:r>
                        </m:e>
                      </m:rad>
                    </m:oMath>
                  </m:oMathPara>
                </a14:m>
                <a:endParaRPr lang="en-US" dirty="0"/>
              </a:p>
              <a:p>
                <a:pPr algn="just" rtl="0"/>
                <a:r>
                  <a:rPr lang="en-US" dirty="0"/>
                  <a:t>Where k is the specific heat ratio of the gas </a:t>
                </a:r>
                <a14:m>
                  <m:oMath xmlns:m="http://schemas.openxmlformats.org/officeDocument/2006/math">
                    <m:r>
                      <a:rPr lang="en-US" i="1">
                        <a:latin typeface="Cambria Math"/>
                      </a:rPr>
                      <m:t>𝑘</m:t>
                    </m:r>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𝑐</m:t>
                            </m:r>
                          </m:e>
                          <m:sub>
                            <m:r>
                              <a:rPr lang="en-US" i="1">
                                <a:latin typeface="Cambria Math"/>
                              </a:rPr>
                              <m:t>𝑝</m:t>
                            </m:r>
                          </m:sub>
                        </m:sSub>
                      </m:num>
                      <m:den>
                        <m:sSub>
                          <m:sSubPr>
                            <m:ctrlPr>
                              <a:rPr lang="en-US" i="1">
                                <a:latin typeface="Cambria Math"/>
                              </a:rPr>
                            </m:ctrlPr>
                          </m:sSubPr>
                          <m:e>
                            <m:r>
                              <a:rPr lang="en-US" i="1">
                                <a:latin typeface="Cambria Math"/>
                              </a:rPr>
                              <m:t>𝑐</m:t>
                            </m:r>
                          </m:e>
                          <m:sub>
                            <m:r>
                              <a:rPr lang="en-US" i="1">
                                <a:latin typeface="Cambria Math"/>
                              </a:rPr>
                              <m:t>𝑣</m:t>
                            </m:r>
                          </m:sub>
                        </m:sSub>
                      </m:den>
                    </m:f>
                  </m:oMath>
                </a14:m>
                <a:r>
                  <a:rPr lang="en-US" dirty="0"/>
                  <a:t>, and R is the specific gas constant </a:t>
                </a:r>
                <a14:m>
                  <m:oMath xmlns:m="http://schemas.openxmlformats.org/officeDocument/2006/math">
                    <m:r>
                      <a:rPr lang="en-US" i="1">
                        <a:latin typeface="Cambria Math"/>
                      </a:rPr>
                      <m:t>𝑅</m:t>
                    </m:r>
                    <m:r>
                      <a:rPr lang="en-US" i="1">
                        <a:latin typeface="Cambria Math"/>
                      </a:rPr>
                      <m:t>=</m:t>
                    </m:r>
                    <m:sSub>
                      <m:sSubPr>
                        <m:ctrlPr>
                          <a:rPr lang="en-US" i="1">
                            <a:latin typeface="Cambria Math"/>
                          </a:rPr>
                        </m:ctrlPr>
                      </m:sSubPr>
                      <m:e>
                        <m:r>
                          <a:rPr lang="en-US" i="1">
                            <a:latin typeface="Cambria Math"/>
                          </a:rPr>
                          <m:t>𝑐</m:t>
                        </m:r>
                      </m:e>
                      <m:sub>
                        <m:r>
                          <a:rPr lang="en-US" i="1">
                            <a:latin typeface="Cambria Math"/>
                          </a:rPr>
                          <m:t>𝑝</m:t>
                        </m:r>
                      </m:sub>
                    </m:sSub>
                    <m:r>
                      <a:rPr lang="en-US" i="1">
                        <a:latin typeface="Cambria Math"/>
                      </a:rPr>
                      <m:t>−</m:t>
                    </m:r>
                    <m:sSub>
                      <m:sSubPr>
                        <m:ctrlPr>
                          <a:rPr lang="en-US" i="1">
                            <a:latin typeface="Cambria Math"/>
                          </a:rPr>
                        </m:ctrlPr>
                      </m:sSubPr>
                      <m:e>
                        <m:r>
                          <a:rPr lang="en-US" i="1">
                            <a:latin typeface="Cambria Math"/>
                          </a:rPr>
                          <m:t>𝑐</m:t>
                        </m:r>
                      </m:e>
                      <m:sub>
                        <m:r>
                          <a:rPr lang="en-US" i="1">
                            <a:latin typeface="Cambria Math"/>
                          </a:rPr>
                          <m:t>𝑣</m:t>
                        </m:r>
                      </m:sub>
                    </m:sSub>
                  </m:oMath>
                </a14:m>
                <a:r>
                  <a:rPr lang="en-US" dirty="0"/>
                  <a:t>. </a:t>
                </a:r>
              </a:p>
              <a:p>
                <a:pPr algn="just" rtl="0"/>
                <a:r>
                  <a:rPr lang="en-US" dirty="0"/>
                  <a:t>A second important parameter in the analysis of compressible fluid flow is the Mach number Ma. It is the ratio of the actual speed of the fluid (or an object in still fluid) to the speed of sound in the same fluid at the same state:</a:t>
                </a:r>
              </a:p>
              <a:p>
                <a:pPr algn="just" rtl="0"/>
                <a14:m>
                  <m:oMathPara xmlns:m="http://schemas.openxmlformats.org/officeDocument/2006/math">
                    <m:oMathParaPr>
                      <m:jc m:val="centerGroup"/>
                    </m:oMathParaPr>
                    <m:oMath xmlns:m="http://schemas.openxmlformats.org/officeDocument/2006/math">
                      <m:r>
                        <a:rPr lang="en-US" i="1">
                          <a:latin typeface="Cambria Math"/>
                        </a:rPr>
                        <m:t>𝑀𝑎</m:t>
                      </m:r>
                      <m:r>
                        <a:rPr lang="en-US" i="1">
                          <a:latin typeface="Cambria Math"/>
                        </a:rPr>
                        <m:t>=</m:t>
                      </m:r>
                      <m:f>
                        <m:fPr>
                          <m:ctrlPr>
                            <a:rPr lang="en-US" i="1">
                              <a:latin typeface="Cambria Math"/>
                            </a:rPr>
                          </m:ctrlPr>
                        </m:fPr>
                        <m:num>
                          <m:r>
                            <a:rPr lang="en-US" i="1">
                              <a:latin typeface="Cambria Math"/>
                            </a:rPr>
                            <m:t>𝑉</m:t>
                          </m:r>
                        </m:num>
                        <m:den>
                          <m:r>
                            <a:rPr lang="en-US" i="1">
                              <a:latin typeface="Cambria Math"/>
                            </a:rPr>
                            <m:t>𝑐</m:t>
                          </m:r>
                        </m:den>
                      </m:f>
                    </m:oMath>
                  </m:oMathPara>
                </a14:m>
                <a:endParaRPr lang="en-US" dirty="0"/>
              </a:p>
              <a:p>
                <a:pPr algn="just" rtl="0"/>
                <a:r>
                  <a:rPr lang="en-US" dirty="0" smtClean="0"/>
                  <a:t>Fluid </a:t>
                </a:r>
                <a:r>
                  <a:rPr lang="en-US" dirty="0"/>
                  <a:t>flow regimes are often described in terms of the flow Mach number.</a:t>
                </a:r>
              </a:p>
              <a:p>
                <a:pPr algn="just" rtl="0"/>
                <a:r>
                  <a:rPr lang="en-US" dirty="0"/>
                  <a:t>The flow is called sonic when Ma = 1, subsonic when Ma &lt; 1, supersonic when Ma &gt; 1 and hypersonic when Ma &gt;&gt; 1</a:t>
                </a:r>
              </a:p>
            </p:txBody>
          </p:sp>
        </mc:Choice>
        <mc:Fallback xmlns="">
          <p:sp>
            <p:nvSpPr>
              <p:cNvPr id="2" name="Rectangle 1"/>
              <p:cNvSpPr>
                <a:spLocks noRot="1" noChangeAspect="1" noMove="1" noResize="1" noEditPoints="1" noAdjustHandles="1" noChangeArrowheads="1" noChangeShapeType="1" noTextEdit="1"/>
              </p:cNvSpPr>
              <p:nvPr/>
            </p:nvSpPr>
            <p:spPr>
              <a:xfrm>
                <a:off x="251520" y="260648"/>
                <a:ext cx="8712968" cy="5233420"/>
              </a:xfrm>
              <a:prstGeom prst="rect">
                <a:avLst/>
              </a:prstGeom>
              <a:blipFill rotWithShape="1">
                <a:blip r:embed="rId2"/>
                <a:stretch>
                  <a:fillRect l="-559" t="-583" r="-559" b="-1049"/>
                </a:stretch>
              </a:blipFill>
            </p:spPr>
            <p:txBody>
              <a:bodyPr/>
              <a:lstStyle/>
              <a:p>
                <a:r>
                  <a:rPr lang="ar-IQ">
                    <a:noFill/>
                  </a:rPr>
                  <a:t> </a:t>
                </a:r>
              </a:p>
            </p:txBody>
          </p:sp>
        </mc:Fallback>
      </mc:AlternateContent>
    </p:spTree>
    <p:extLst>
      <p:ext uri="{BB962C8B-B14F-4D97-AF65-F5344CB8AC3E}">
        <p14:creationId xmlns:p14="http://schemas.microsoft.com/office/powerpoint/2010/main" val="3600987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1520" y="260648"/>
            <a:ext cx="707989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4149080"/>
            <a:ext cx="4919311" cy="217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614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771800" y="1268760"/>
            <a:ext cx="3312368" cy="3600400"/>
          </a:xfrm>
          <a:prstGeom prst="rect">
            <a:avLst/>
          </a:prstGeom>
          <a:noFill/>
          <a:ln>
            <a:noFill/>
          </a:ln>
        </p:spPr>
      </p:pic>
    </p:spTree>
    <p:extLst>
      <p:ext uri="{BB962C8B-B14F-4D97-AF65-F5344CB8AC3E}">
        <p14:creationId xmlns:p14="http://schemas.microsoft.com/office/powerpoint/2010/main" val="3659582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rcRect b="1080"/>
          <a:stretch/>
        </p:blipFill>
        <p:spPr bwMode="auto">
          <a:xfrm>
            <a:off x="1835696" y="980728"/>
            <a:ext cx="5328592" cy="4680520"/>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25708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78</TotalTime>
  <Words>716</Words>
  <Application>Microsoft Office PowerPoint</Application>
  <PresentationFormat>On-screen Show (4:3)</PresentationFormat>
  <Paragraphs>38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Civic</vt:lpstr>
      <vt:lpstr>Fluid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 flow</dc:title>
  <dc:creator>DR.Ahmed Saker</dc:creator>
  <cp:lastModifiedBy>DR.Ahmed Saker</cp:lastModifiedBy>
  <cp:revision>8</cp:revision>
  <dcterms:created xsi:type="dcterms:W3CDTF">2016-04-23T20:58:39Z</dcterms:created>
  <dcterms:modified xsi:type="dcterms:W3CDTF">2017-04-27T08:57:17Z</dcterms:modified>
</cp:coreProperties>
</file>